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</p:sldMasterIdLst>
  <p:notesMasterIdLst>
    <p:notesMasterId r:id="rId34"/>
  </p:notesMasterIdLst>
  <p:sldIdLst>
    <p:sldId id="256" r:id="rId4"/>
    <p:sldId id="261" r:id="rId5"/>
    <p:sldId id="340" r:id="rId6"/>
    <p:sldId id="337" r:id="rId7"/>
    <p:sldId id="338" r:id="rId8"/>
    <p:sldId id="339" r:id="rId9"/>
    <p:sldId id="336" r:id="rId10"/>
    <p:sldId id="345" r:id="rId11"/>
    <p:sldId id="341" r:id="rId12"/>
    <p:sldId id="342" r:id="rId13"/>
    <p:sldId id="325" r:id="rId14"/>
    <p:sldId id="324" r:id="rId15"/>
    <p:sldId id="326" r:id="rId16"/>
    <p:sldId id="327" r:id="rId17"/>
    <p:sldId id="328" r:id="rId18"/>
    <p:sldId id="329" r:id="rId19"/>
    <p:sldId id="330" r:id="rId20"/>
    <p:sldId id="331" r:id="rId21"/>
    <p:sldId id="332" r:id="rId22"/>
    <p:sldId id="333" r:id="rId23"/>
    <p:sldId id="334" r:id="rId24"/>
    <p:sldId id="335" r:id="rId25"/>
    <p:sldId id="311" r:id="rId26"/>
    <p:sldId id="312" r:id="rId27"/>
    <p:sldId id="299" r:id="rId28"/>
    <p:sldId id="310" r:id="rId29"/>
    <p:sldId id="314" r:id="rId30"/>
    <p:sldId id="315" r:id="rId31"/>
    <p:sldId id="316" r:id="rId32"/>
    <p:sldId id="278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A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68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6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86B9E2-BE82-4FB3-8F45-02F963AEE072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083910-0A75-42F2-82F7-BE09013E1F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19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11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78289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25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/>
          <p:cNvSpPr/>
          <p:nvPr/>
        </p:nvSpPr>
        <p:spPr>
          <a:xfrm>
            <a:off x="304803" y="228615"/>
            <a:ext cx="11595100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9"/>
          <p:cNvGrpSpPr>
            <a:grpSpLocks noChangeAspect="1"/>
          </p:cNvGrpSpPr>
          <p:nvPr/>
        </p:nvGrpSpPr>
        <p:grpSpPr bwMode="auto">
          <a:xfrm>
            <a:off x="281517" y="5354653"/>
            <a:ext cx="11631083" cy="1330325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0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351E1E45-4924-47FF-9482-B9695B94E1EE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813250B-7A8A-4699-85AC-8E5563EEB9C5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2682268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95239-B3B6-44A2-8D35-6ACBDD18F399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15762-EDF1-4761-A692-7F58C0080446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3425049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/>
          <p:cNvSpPr/>
          <p:nvPr/>
        </p:nvSpPr>
        <p:spPr>
          <a:xfrm>
            <a:off x="304803" y="228600"/>
            <a:ext cx="11595100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reeform 14"/>
          <p:cNvSpPr>
            <a:spLocks/>
          </p:cNvSpPr>
          <p:nvPr/>
        </p:nvSpPr>
        <p:spPr bwMode="hidden">
          <a:xfrm>
            <a:off x="8062384" y="4203715"/>
            <a:ext cx="383540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reeform 18"/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Freeform 22"/>
          <p:cNvSpPr>
            <a:spLocks/>
          </p:cNvSpPr>
          <p:nvPr/>
        </p:nvSpPr>
        <p:spPr bwMode="hidden">
          <a:xfrm>
            <a:off x="3771900" y="4087813"/>
            <a:ext cx="728980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Freeform 26"/>
          <p:cNvSpPr>
            <a:spLocks/>
          </p:cNvSpPr>
          <p:nvPr/>
        </p:nvSpPr>
        <p:spPr bwMode="hidden">
          <a:xfrm>
            <a:off x="7480310" y="4073540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 useBgFill="1">
        <p:nvSpPr>
          <p:cNvPr id="9" name="Freeform 10"/>
          <p:cNvSpPr>
            <a:spLocks/>
          </p:cNvSpPr>
          <p:nvPr/>
        </p:nvSpPr>
        <p:spPr bwMode="hidden">
          <a:xfrm>
            <a:off x="281517" y="4059253"/>
            <a:ext cx="11631083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fld id="{BF03491D-EFEA-4A24-A29E-2193DB5E8A76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BF5F9">
                    <a:shade val="90000"/>
                  </a:srgbClr>
                </a:solidFill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ADF6F26-827B-48F7-910A-36BEC65AFCD1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23995480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225AB-A2A5-4A2F-9079-0C5C9EAAA114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3ACF5-E008-4F88-918A-A43FE66A3BC3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206607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015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15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245D3-23B7-4059-9740-6CA847F1CF9D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D7471-E315-4D4C-8BD9-1431A8697136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10021507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2F393-9569-43F7-8B45-90519180004A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72D04-EDB5-436D-9C3F-5BC96F714574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7186043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/>
          <p:cNvSpPr/>
          <p:nvPr/>
        </p:nvSpPr>
        <p:spPr>
          <a:xfrm>
            <a:off x="304803" y="228603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3" name="Group 5"/>
          <p:cNvGrpSpPr>
            <a:grpSpLocks noChangeAspect="1"/>
          </p:cNvGrpSpPr>
          <p:nvPr/>
        </p:nvGrpSpPr>
        <p:grpSpPr bwMode="auto">
          <a:xfrm>
            <a:off x="281517" y="714390"/>
            <a:ext cx="11631083" cy="1330325"/>
            <a:chOff x="-3905251" y="4294188"/>
            <a:chExt cx="13027839" cy="1892300"/>
          </a:xfrm>
        </p:grpSpPr>
        <p:sp>
          <p:nvSpPr>
            <p:cNvPr id="4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8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1E5FB-F059-4FF1-BD9B-009C932C9C54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3A8A5-21FF-4CE0-BD41-83CC9FE98EBF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2156620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4803" y="228603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23"/>
          <p:cNvGrpSpPr>
            <a:grpSpLocks noChangeAspect="1"/>
          </p:cNvGrpSpPr>
          <p:nvPr/>
        </p:nvGrpSpPr>
        <p:grpSpPr bwMode="auto">
          <a:xfrm>
            <a:off x="281517" y="714390"/>
            <a:ext cx="11631083" cy="1331913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1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15"/>
            <a:ext cx="44704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7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DB770A-4761-4E85-A4A7-E276E11B0CA5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53259D-BFA6-41E2-8BE7-E786B55D0FF7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4090794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2922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/>
          <p:cNvSpPr/>
          <p:nvPr/>
        </p:nvSpPr>
        <p:spPr>
          <a:xfrm>
            <a:off x="304803" y="228615"/>
            <a:ext cx="11595100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8"/>
          <p:cNvGrpSpPr>
            <a:grpSpLocks noChangeAspect="1"/>
          </p:cNvGrpSpPr>
          <p:nvPr/>
        </p:nvGrpSpPr>
        <p:grpSpPr bwMode="auto">
          <a:xfrm>
            <a:off x="281517" y="5354653"/>
            <a:ext cx="11631083" cy="1330325"/>
            <a:chOff x="-3905250" y="4294188"/>
            <a:chExt cx="13011150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83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21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A0F20-58F3-4A9C-A4E6-8B2DEA0ACC6C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027E5-9A81-468B-942C-EA70D1EE1365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3675759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8E791-DF45-4660-9088-31405EA1C998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08AAC-DEDA-4B5D-9E77-BB0E6D6AEBB2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9475953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/>
          <p:cNvSpPr/>
          <p:nvPr/>
        </p:nvSpPr>
        <p:spPr bwMode="hidden">
          <a:xfrm>
            <a:off x="304803" y="228603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14"/>
          <p:cNvGrpSpPr>
            <a:grpSpLocks noChangeAspect="1"/>
          </p:cNvGrpSpPr>
          <p:nvPr/>
        </p:nvGrpSpPr>
        <p:grpSpPr bwMode="auto">
          <a:xfrm>
            <a:off x="281517" y="714390"/>
            <a:ext cx="11631083" cy="1331913"/>
            <a:chOff x="-3905250" y="4294188"/>
            <a:chExt cx="13011150" cy="1892300"/>
          </a:xfrm>
        </p:grpSpPr>
        <p:sp>
          <p:nvSpPr>
            <p:cNvPr id="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1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3"/>
            <a:ext cx="27432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11A45-28D4-4BCA-A59B-43C63FEDC298}" type="datetimeFigureOut">
              <a:rPr lang="it-IT"/>
              <a:pPr>
                <a:defRPr/>
              </a:pPr>
              <a:t>27/11/2019</a:t>
            </a:fld>
            <a:endParaRPr lang="it-IT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6547A-9385-44D9-B5FA-677F57FB831C}" type="slidenum">
              <a:rPr lang="it-IT" altLang="ru-RU"/>
              <a:pPr>
                <a:defRPr/>
              </a:pPr>
              <a:t>‹#›</a:t>
            </a:fld>
            <a:endParaRPr lang="it-IT" altLang="ru-RU"/>
          </a:p>
        </p:txBody>
      </p:sp>
    </p:spTree>
    <p:extLst>
      <p:ext uri="{BB962C8B-B14F-4D97-AF65-F5344CB8AC3E}">
        <p14:creationId xmlns:p14="http://schemas.microsoft.com/office/powerpoint/2010/main" val="1644255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4666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13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3639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111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244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325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7926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8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0591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760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5711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974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7578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73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4277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8801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7560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702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1417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DC806-F1D9-407E-9DE6-AD1AB617C650}" type="datetimeFigureOut">
              <a:rPr lang="ru-RU" smtClean="0"/>
              <a:t>27.11.2019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D7608-6A3C-4EE6-8064-176C41FACCD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577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3" y="228615"/>
            <a:ext cx="11595100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051" name="Group 15"/>
          <p:cNvGrpSpPr>
            <a:grpSpLocks noChangeAspect="1"/>
          </p:cNvGrpSpPr>
          <p:nvPr/>
        </p:nvGrpSpPr>
        <p:grpSpPr bwMode="auto">
          <a:xfrm>
            <a:off x="281517" y="1679590"/>
            <a:ext cx="11631083" cy="1330325"/>
            <a:chOff x="-3905251" y="4294188"/>
            <a:chExt cx="13027839" cy="1892300"/>
          </a:xfrm>
        </p:grpSpPr>
        <p:sp>
          <p:nvSpPr>
            <p:cNvPr id="205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5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6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 useBgFill="1">
          <p:nvSpPr>
            <p:cNvPr id="206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052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338143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5528" y="6250003"/>
            <a:ext cx="5048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987F05-7799-400A-85C2-6C7C6B26EDF0}" type="datetimeFigureOut">
              <a:rPr lang="it-IT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27/11/2019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233" y="6250003"/>
            <a:ext cx="5048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rgbClr val="04617B">
                    <a:shade val="90000"/>
                  </a:srgbClr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300" y="6250003"/>
            <a:ext cx="1549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045C75"/>
                </a:solidFill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546A402-0C79-41BF-8779-F8A7B0B25F23}" type="slidenum">
              <a:rPr lang="it-IT" alt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it-IT" altLang="ru-RU"/>
          </a:p>
        </p:txBody>
      </p:sp>
      <p:sp>
        <p:nvSpPr>
          <p:cNvPr id="205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62053" y="2674953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</p:spTree>
    <p:extLst>
      <p:ext uri="{BB962C8B-B14F-4D97-AF65-F5344CB8AC3E}">
        <p14:creationId xmlns:p14="http://schemas.microsoft.com/office/powerpoint/2010/main" val="209912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anose="020E0502030303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DC806-F1D9-407E-9DE6-AD1AB617C65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27.11.2019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6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6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D7608-6A3C-4EE6-8064-176C41FACCD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22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sh1703@yandex.ru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34195"/>
            <a:ext cx="9144000" cy="847491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sz="2000" b="1" dirty="0">
                <a:solidFill>
                  <a:srgbClr val="002060"/>
                </a:solidFill>
                <a:latin typeface="+mn-lt"/>
              </a:rPr>
              <a:t>Международная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+mn-lt"/>
              </a:rPr>
              <a:t>научно-практическая </a:t>
            </a:r>
            <a:r>
              <a:rPr lang="ru-RU" sz="2000" b="1" dirty="0">
                <a:solidFill>
                  <a:srgbClr val="002060"/>
                </a:solidFill>
                <a:latin typeface="+mn-lt"/>
              </a:rPr>
              <a:t>конференция</a:t>
            </a:r>
            <a:r>
              <a:rPr lang="en-US" sz="2000" b="1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000" b="1" dirty="0"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solidFill>
                  <a:srgbClr val="002060"/>
                </a:solidFill>
                <a:latin typeface="+mn-lt"/>
              </a:rPr>
              <a:t>МОРСКИЕ ИССЛЕДОВАНИЯ И ОБРАЗОВАНИЕ</a:t>
            </a:r>
            <a:r>
              <a:rPr lang="en-US" sz="2000" dirty="0">
                <a:solidFill>
                  <a:srgbClr val="002060"/>
                </a:solidFill>
                <a:latin typeface="+mn-lt"/>
              </a:rPr>
              <a:t/>
            </a:r>
            <a:br>
              <a:rPr lang="en-US" sz="2000" dirty="0">
                <a:solidFill>
                  <a:srgbClr val="002060"/>
                </a:solidFill>
                <a:latin typeface="+mn-lt"/>
              </a:rPr>
            </a:br>
            <a:r>
              <a:rPr lang="ru-RU" sz="2000" b="1" dirty="0">
                <a:solidFill>
                  <a:srgbClr val="002060"/>
                </a:solidFill>
                <a:latin typeface="+mn-lt"/>
              </a:rPr>
              <a:t>MARESEDU – 2019</a:t>
            </a:r>
            <a:endParaRPr lang="ru-RU" sz="20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515157" y="1782122"/>
            <a:ext cx="11474683" cy="182397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latin typeface="Arial Black" panose="020B0A04020102020204" pitchFamily="34" charset="0"/>
                <a:cs typeface="Aharoni" panose="02010803020104030203" pitchFamily="2" charset="-79"/>
              </a:rPr>
              <a:t>Изучение и сохранение подводного культурного и</a:t>
            </a:r>
          </a:p>
          <a:p>
            <a:r>
              <a:rPr lang="ru-RU" sz="2800" b="1" dirty="0">
                <a:latin typeface="Arial Black" panose="020B0A04020102020204" pitchFamily="34" charset="0"/>
                <a:cs typeface="Aharoni" panose="02010803020104030203" pitchFamily="2" charset="-79"/>
              </a:rPr>
              <a:t>природного наследия Каспия как элемент устойчивого</a:t>
            </a:r>
          </a:p>
          <a:p>
            <a:r>
              <a:rPr lang="ru-RU" sz="2800" b="1" dirty="0">
                <a:latin typeface="Arial Black" panose="020B0A04020102020204" pitchFamily="34" charset="0"/>
                <a:cs typeface="Aharoni" panose="02010803020104030203" pitchFamily="2" charset="-79"/>
              </a:rPr>
              <a:t>регионального развития</a:t>
            </a: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6671399" y="4031087"/>
            <a:ext cx="5318447" cy="270456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 smtClean="0"/>
              <a:t>Сергей ФАЗЛУЛЛИН</a:t>
            </a:r>
            <a:endParaRPr lang="ru-RU" sz="3200" b="1" dirty="0"/>
          </a:p>
          <a:p>
            <a:r>
              <a:rPr lang="en-US" b="1" dirty="0" smtClean="0">
                <a:hlinkClick r:id="rId3"/>
              </a:rPr>
              <a:t>sh1703@yandex.ru</a:t>
            </a:r>
            <a:endParaRPr lang="ru-RU" b="1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b="1" dirty="0" smtClean="0"/>
              <a:t>Москва, 27 ноября 2019 г.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4353" y="3709278"/>
            <a:ext cx="4138411" cy="310380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9" y="97733"/>
            <a:ext cx="1511123" cy="1503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199" y="175773"/>
            <a:ext cx="770156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8292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Каспийские круизы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50006"/>
            <a:ext cx="11087637" cy="532695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sz="3600" b="1" dirty="0" smtClean="0"/>
              <a:t>Нужно </a:t>
            </a:r>
            <a:r>
              <a:rPr lang="ru-RU" sz="3600" b="1" dirty="0" smtClean="0"/>
              <a:t>сочетать комфорт пребывания на судне с инфраструктурой на берегу:</a:t>
            </a:r>
          </a:p>
          <a:p>
            <a:pPr marL="0" indent="0">
              <a:buNone/>
            </a:pPr>
            <a:endParaRPr lang="ru-RU" sz="3600" b="1" dirty="0" smtClean="0"/>
          </a:p>
          <a:p>
            <a:pPr marL="0" indent="0">
              <a:buNone/>
            </a:pPr>
            <a:r>
              <a:rPr lang="ru-RU" sz="3600" b="1" dirty="0" smtClean="0"/>
              <a:t>	-</a:t>
            </a:r>
            <a:r>
              <a:rPr lang="ru-RU" sz="3600" b="1" dirty="0"/>
              <a:t>объекты </a:t>
            </a:r>
            <a:r>
              <a:rPr lang="ru-RU" sz="3600" b="1" dirty="0" smtClean="0"/>
              <a:t>посещения</a:t>
            </a:r>
          </a:p>
          <a:p>
            <a:pPr marL="0" indent="0">
              <a:buNone/>
            </a:pPr>
            <a:r>
              <a:rPr lang="ru-RU" sz="3600" b="1" dirty="0" smtClean="0"/>
              <a:t>	-</a:t>
            </a:r>
            <a:r>
              <a:rPr lang="ru-RU" sz="3600" b="1" dirty="0"/>
              <a:t>программа посещений</a:t>
            </a:r>
          </a:p>
          <a:p>
            <a:pPr marL="0" indent="0">
              <a:buNone/>
            </a:pPr>
            <a:r>
              <a:rPr lang="ru-RU" sz="3600" b="1" dirty="0" smtClean="0"/>
              <a:t>	-</a:t>
            </a:r>
            <a:r>
              <a:rPr lang="ru-RU" sz="3600" b="1" dirty="0" smtClean="0"/>
              <a:t>транспорт</a:t>
            </a:r>
          </a:p>
          <a:p>
            <a:pPr marL="0" indent="0">
              <a:buNone/>
            </a:pPr>
            <a:r>
              <a:rPr lang="ru-RU" sz="3600" b="1" dirty="0" smtClean="0"/>
              <a:t>	-</a:t>
            </a:r>
            <a:r>
              <a:rPr lang="ru-RU" sz="3600" b="1" dirty="0" smtClean="0"/>
              <a:t>питание</a:t>
            </a:r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25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837126"/>
            <a:ext cx="11087637" cy="533983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Какие исторические периоды следует рассматривать при подготовке познавательных программ во время круиза? </a:t>
            </a:r>
          </a:p>
          <a:p>
            <a:pPr marL="0" indent="0">
              <a:lnSpc>
                <a:spcPct val="150000"/>
              </a:lnSpc>
              <a:buNone/>
            </a:pPr>
            <a:endParaRPr lang="ru-RU" sz="800" b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Что будет интересно туристам из морской истории Каспия?</a:t>
            </a:r>
            <a:endParaRPr lang="ru-RU" sz="3600" b="1" dirty="0">
              <a:solidFill>
                <a:srgbClr val="FF0000"/>
              </a:solidFill>
            </a:endParaRPr>
          </a:p>
          <a:p>
            <a:pPr marL="0" indent="0">
              <a:lnSpc>
                <a:spcPct val="150000"/>
              </a:lnSpc>
              <a:buNone/>
            </a:pP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130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094703"/>
            <a:ext cx="11087637" cy="5082259"/>
          </a:xfrm>
        </p:spPr>
        <p:txBody>
          <a:bodyPr>
            <a:normAutofit fontScale="85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3600" b="1" dirty="0" smtClean="0">
                <a:solidFill>
                  <a:srgbClr val="FF0000"/>
                </a:solidFill>
              </a:rPr>
              <a:t>Подводные природные объекты и </a:t>
            </a:r>
            <a:r>
              <a:rPr lang="ru-RU" sz="3600" b="1" dirty="0" smtClean="0">
                <a:solidFill>
                  <a:srgbClr val="FF0000"/>
                </a:solidFill>
              </a:rPr>
              <a:t>подводная </a:t>
            </a:r>
            <a:r>
              <a:rPr lang="ru-RU" sz="3600" b="1" dirty="0">
                <a:solidFill>
                  <a:srgbClr val="FF0000"/>
                </a:solidFill>
              </a:rPr>
              <a:t>археология </a:t>
            </a:r>
            <a:r>
              <a:rPr lang="ru-RU" sz="3600" b="1" dirty="0" smtClean="0">
                <a:solidFill>
                  <a:srgbClr val="FF0000"/>
                </a:solidFill>
              </a:rPr>
              <a:t>Каспия, представленные в форме подводных парков,  могут быть одной из составляющих программы развития туризма на Каспии!</a:t>
            </a:r>
          </a:p>
          <a:p>
            <a:pPr marL="0" indent="0">
              <a:lnSpc>
                <a:spcPct val="150000"/>
              </a:lnSpc>
              <a:buNone/>
            </a:pPr>
            <a:endParaRPr lang="ru-RU" sz="3600" b="1" dirty="0" smtClean="0">
              <a:solidFill>
                <a:srgbClr val="FF0000"/>
              </a:solidFill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4300" b="1" dirty="0" smtClean="0">
                <a:solidFill>
                  <a:srgbClr val="FF0000"/>
                </a:solidFill>
              </a:rPr>
              <a:t>А что мы имеем из объектов подводной археологии Каспия?</a:t>
            </a:r>
            <a:endParaRPr lang="ru-RU" sz="43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250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ъект 1"/>
          <p:cNvSpPr>
            <a:spLocks noGrp="1"/>
          </p:cNvSpPr>
          <p:nvPr>
            <p:ph idx="1"/>
          </p:nvPr>
        </p:nvSpPr>
        <p:spPr>
          <a:xfrm>
            <a:off x="143933" y="1484313"/>
            <a:ext cx="12048067" cy="4641850"/>
          </a:xfrm>
        </p:spPr>
        <p:txBody>
          <a:bodyPr/>
          <a:lstStyle/>
          <a:p>
            <a:pPr>
              <a:defRPr/>
            </a:pPr>
            <a:r>
              <a:rPr lang="ru-RU" altLang="ru-RU" b="1" dirty="0" err="1" smtClean="0"/>
              <a:t>Баиловская</a:t>
            </a:r>
            <a:r>
              <a:rPr lang="ru-RU" altLang="ru-RU" b="1" dirty="0" smtClean="0"/>
              <a:t> крепость </a:t>
            </a:r>
          </a:p>
          <a:p>
            <a:pPr marL="0" indent="0">
              <a:buFont typeface="Symbol" pitchFamily="18" charset="2"/>
              <a:buNone/>
              <a:defRPr/>
            </a:pPr>
            <a:r>
              <a:rPr lang="ru-RU" altLang="ru-RU" dirty="0" smtClean="0"/>
              <a:t>1939 Экспедиция Аз. Академии наук под руководством И. М. </a:t>
            </a:r>
            <a:r>
              <a:rPr lang="ru-RU" altLang="ru-RU" dirty="0" err="1" smtClean="0"/>
              <a:t>Джафарзаде</a:t>
            </a:r>
            <a:r>
              <a:rPr lang="ru-RU" altLang="ru-RU" dirty="0" smtClean="0"/>
              <a:t>  и Е. А Пахомова нашла, подняла изводы и изучила 636 фризовых плит с богатым орнаментом и декором. После войны работа продолжена под руководством О. Ш. </a:t>
            </a:r>
            <a:r>
              <a:rPr lang="ru-RU" altLang="ru-RU" dirty="0" err="1" smtClean="0"/>
              <a:t>Имсизаде</a:t>
            </a:r>
            <a:r>
              <a:rPr lang="ru-RU" altLang="ru-RU" dirty="0" smtClean="0"/>
              <a:t>. Было поднято ещё 53 фризовых плиты.</a:t>
            </a:r>
          </a:p>
          <a:p>
            <a:pPr marL="0" indent="0">
              <a:buFont typeface="Symbol" pitchFamily="18" charset="2"/>
              <a:buNone/>
              <a:defRPr/>
            </a:pPr>
            <a:r>
              <a:rPr lang="ru-RU" altLang="ru-RU" dirty="0" smtClean="0"/>
              <a:t>В 1939-1940 гг. при строительстве Артемовской дамбы в Апшеронском проливе со дна </a:t>
            </a:r>
            <a:r>
              <a:rPr lang="ru-RU" altLang="ru-RU" dirty="0"/>
              <a:t>б</a:t>
            </a:r>
            <a:r>
              <a:rPr lang="ru-RU" altLang="ru-RU" dirty="0" smtClean="0"/>
              <a:t>ыли подняты 9 каменных гробниц скифского некрополя</a:t>
            </a:r>
          </a:p>
          <a:p>
            <a:pPr>
              <a:defRPr/>
            </a:pPr>
            <a:endParaRPr lang="ru-RU" altLang="ru-RU" dirty="0" smtClean="0"/>
          </a:p>
          <a:p>
            <a:pPr>
              <a:defRPr/>
            </a:pPr>
            <a:r>
              <a:rPr lang="ru-RU" altLang="ru-RU" dirty="0" smtClean="0"/>
              <a:t>Работы под руководством  Виктора </a:t>
            </a:r>
            <a:r>
              <a:rPr lang="ru-RU" altLang="ru-RU" dirty="0" err="1" smtClean="0"/>
              <a:t>Квачидзе</a:t>
            </a:r>
            <a:r>
              <a:rPr lang="ru-RU" altLang="ru-RU" dirty="0" smtClean="0"/>
              <a:t>.</a:t>
            </a:r>
          </a:p>
        </p:txBody>
      </p:sp>
      <p:sp>
        <p:nvSpPr>
          <p:cNvPr id="4505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Каспий. Азербайджан.</a:t>
            </a:r>
          </a:p>
        </p:txBody>
      </p:sp>
    </p:spTree>
    <p:extLst>
      <p:ext uri="{BB962C8B-B14F-4D97-AF65-F5344CB8AC3E}">
        <p14:creationId xmlns:p14="http://schemas.microsoft.com/office/powerpoint/2010/main" val="3678747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890"/>
            <a:ext cx="573193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87" y="139700"/>
            <a:ext cx="6479116" cy="323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3573463"/>
            <a:ext cx="12090400" cy="300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6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60908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ъект 1"/>
          <p:cNvSpPr>
            <a:spLocks noGrp="1"/>
          </p:cNvSpPr>
          <p:nvPr>
            <p:ph idx="1"/>
          </p:nvPr>
        </p:nvSpPr>
        <p:spPr>
          <a:xfrm>
            <a:off x="143933" y="1484313"/>
            <a:ext cx="12048067" cy="4641850"/>
          </a:xfrm>
        </p:spPr>
        <p:txBody>
          <a:bodyPr/>
          <a:lstStyle/>
          <a:p>
            <a:pPr marL="0" indent="0">
              <a:buFont typeface="Symbol" pitchFamily="18" charset="2"/>
              <a:buNone/>
            </a:pPr>
            <a:r>
              <a:rPr lang="ru-RU" altLang="ru-RU" b="1" smtClean="0"/>
              <a:t>Работы Музея истории Азербайджана под руководством  Виктора Квачидзе. С 1968 года + волонтёры клубов аквалангистов клуба «Наяда» (Баку) и «Катран» (Москва) </a:t>
            </a:r>
          </a:p>
          <a:p>
            <a:pPr marL="0" indent="0">
              <a:buFont typeface="Symbol" pitchFamily="18" charset="2"/>
              <a:buNone/>
            </a:pPr>
            <a:r>
              <a:rPr lang="ru-RU" altLang="ru-RU" b="1" smtClean="0"/>
              <a:t>Бакинский архипелаг 1968 г.</a:t>
            </a:r>
          </a:p>
          <a:p>
            <a:pPr marL="0" indent="0">
              <a:buFont typeface="Symbol" pitchFamily="18" charset="2"/>
              <a:buNone/>
            </a:pPr>
            <a:r>
              <a:rPr lang="ru-RU" altLang="ru-RU" b="1" smtClean="0"/>
              <a:t>Район устья Куры, городище Бяндован с 1969 г.</a:t>
            </a:r>
          </a:p>
          <a:p>
            <a:pPr marL="0" indent="0">
              <a:buFont typeface="Symbol" pitchFamily="18" charset="2"/>
              <a:buNone/>
            </a:pPr>
            <a:r>
              <a:rPr lang="ru-RU" altLang="ru-RU" b="1" smtClean="0"/>
              <a:t>Исследование гибели шхуны «Куба» – научно-гидрографической экспедиции в 1857 г.</a:t>
            </a:r>
          </a:p>
          <a:p>
            <a:pPr marL="0" indent="0">
              <a:buFont typeface="Symbol" pitchFamily="18" charset="2"/>
              <a:buNone/>
            </a:pPr>
            <a:r>
              <a:rPr lang="ru-RU" altLang="ru-RU" b="1" smtClean="0"/>
              <a:t>Обширные Работы в районе банки Павлова с судна «Бакуви»</a:t>
            </a:r>
          </a:p>
          <a:p>
            <a:pPr marL="0" indent="0">
              <a:buFont typeface="Symbol" pitchFamily="18" charset="2"/>
              <a:buNone/>
            </a:pPr>
            <a:r>
              <a:rPr lang="ru-RU" altLang="ru-RU" b="1" smtClean="0"/>
              <a:t>С 1973 года разведка банки Балахнина и Цурюпы+ Апшеронской гряды. Было обнаружено большое количество глазурированной посуды+9 якорей.</a:t>
            </a:r>
          </a:p>
          <a:p>
            <a:pPr marL="0" indent="0">
              <a:buFont typeface="Symbol" pitchFamily="18" charset="2"/>
              <a:buNone/>
            </a:pPr>
            <a:endParaRPr lang="ru-RU" altLang="ru-RU" smtClean="0"/>
          </a:p>
        </p:txBody>
      </p:sp>
      <p:sp>
        <p:nvSpPr>
          <p:cNvPr id="47107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Каспий. Азербайджан.</a:t>
            </a:r>
          </a:p>
        </p:txBody>
      </p:sp>
    </p:spTree>
    <p:extLst>
      <p:ext uri="{BB962C8B-B14F-4D97-AF65-F5344CB8AC3E}">
        <p14:creationId xmlns:p14="http://schemas.microsoft.com/office/powerpoint/2010/main" val="2863068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8131" name="Picture 2" descr="F:\Рабочий стол\a UNESCO Almaty\Изображение 06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42" y="188930"/>
            <a:ext cx="4853071" cy="576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34262" y="3819525"/>
            <a:ext cx="3500967" cy="27828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895" y="4"/>
            <a:ext cx="5482108" cy="3789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83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491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90" y="115888"/>
            <a:ext cx="2933969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06094" y="115888"/>
            <a:ext cx="3093167" cy="381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6421" y="981075"/>
            <a:ext cx="4863775" cy="25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28" y="3925888"/>
            <a:ext cx="5203005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4" y="4135438"/>
            <a:ext cx="508000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90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50179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0180" name="Picture 2" descr="F:\Рабочий стол\a UNESCO Almaty\Attachments_i.n.aliev@mail.ru_2019-04-01_02-11-57\P22800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56" y="445063"/>
            <a:ext cx="9630925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2890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3936" y="908050"/>
            <a:ext cx="11904133" cy="5218113"/>
          </a:xfrm>
        </p:spPr>
        <p:txBody>
          <a:bodyPr/>
          <a:lstStyle/>
          <a:p>
            <a:pPr marL="0" indent="0">
              <a:spcBef>
                <a:spcPct val="0"/>
              </a:spcBef>
              <a:buClrTx/>
              <a:buSzTx/>
              <a:buFont typeface="Symbol" pitchFamily="18" charset="2"/>
              <a:buNone/>
              <a:defRPr/>
            </a:pPr>
            <a:r>
              <a:rPr lang="ru-RU" altLang="ru-RU" b="1" dirty="0" smtClean="0">
                <a:latin typeface="Arial" charset="0"/>
                <a:cs typeface="Arial" charset="0"/>
              </a:rPr>
              <a:t>      В 1961 году группа Государственного Эрмитажа (4 человека) во главе с известным отечественным историком Л. Н. Гумилевым провела подводную разведку и картирование  районе Дербентской крепости. Был составлен план 150 м х 70м развала крупных блоков части разрушенной крепостной стены.</a:t>
            </a:r>
            <a:endParaRPr lang="ru-RU" altLang="ru-RU" sz="800" b="1" dirty="0">
              <a:latin typeface="Arial" charset="0"/>
              <a:cs typeface="Arial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 typeface="Symbol" pitchFamily="18" charset="2"/>
              <a:buNone/>
              <a:defRPr/>
            </a:pPr>
            <a:r>
              <a:rPr lang="ru-RU" altLang="ru-RU" b="1" dirty="0" smtClean="0">
                <a:latin typeface="Arial" charset="0"/>
                <a:cs typeface="Arial" charset="0"/>
              </a:rPr>
              <a:t>     Работа была проделана в течении 6 дней и дала массу материала, который в дальнейшем позволил уточнить многое вопросы истории Каспия.</a:t>
            </a:r>
            <a:endParaRPr lang="ru-RU" altLang="ru-RU" sz="800" b="1" dirty="0" smtClean="0">
              <a:latin typeface="Arial" charset="0"/>
              <a:cs typeface="Arial" charset="0"/>
            </a:endParaRPr>
          </a:p>
          <a:p>
            <a:pPr marL="0" indent="0">
              <a:spcBef>
                <a:spcPct val="0"/>
              </a:spcBef>
              <a:buClrTx/>
              <a:buSzTx/>
              <a:buFont typeface="Symbol" pitchFamily="18" charset="2"/>
              <a:buNone/>
              <a:defRPr/>
            </a:pPr>
            <a:r>
              <a:rPr lang="ru-RU" altLang="ru-RU" b="1" dirty="0" smtClean="0">
                <a:latin typeface="Arial" charset="0"/>
                <a:cs typeface="Arial" charset="0"/>
              </a:rPr>
              <a:t>     Продолжение было в 1983, 85-86, 88-89 Институт истории, археологии и этнографии ДНЦ АН СССР. Обследовано и заактировано 25 га. Принимали участие аквалангисты московских клубов «Волна», «Чайка», «Красногвардеец».  Находки – </a:t>
            </a:r>
            <a:r>
              <a:rPr lang="ru-RU" altLang="ru-RU" b="1" dirty="0" err="1" smtClean="0">
                <a:latin typeface="Arial" charset="0"/>
                <a:cs typeface="Arial" charset="0"/>
              </a:rPr>
              <a:t>разноразмерные</a:t>
            </a:r>
            <a:r>
              <a:rPr lang="ru-RU" altLang="ru-RU" b="1" dirty="0" smtClean="0">
                <a:latin typeface="Arial" charset="0"/>
                <a:cs typeface="Arial" charset="0"/>
              </a:rPr>
              <a:t> детали стен, поливная и неполивная керамика 8-12 вв.. Различные якоря (каменные и кованные железные)</a:t>
            </a:r>
            <a:endParaRPr lang="ru-RU" altLang="ru-RU" b="1" dirty="0">
              <a:latin typeface="Arial" charset="0"/>
              <a:cs typeface="Arial" charset="0"/>
            </a:endParaRPr>
          </a:p>
          <a:p>
            <a:pPr>
              <a:defRPr/>
            </a:pPr>
            <a:endParaRPr lang="ru-RU" dirty="0"/>
          </a:p>
        </p:txBody>
      </p:sp>
      <p:sp>
        <p:nvSpPr>
          <p:cNvPr id="51203" name="Заголовок 2"/>
          <p:cNvSpPr>
            <a:spLocks noGrp="1"/>
          </p:cNvSpPr>
          <p:nvPr>
            <p:ph type="title"/>
          </p:nvPr>
        </p:nvSpPr>
        <p:spPr>
          <a:xfrm>
            <a:off x="609600" y="338138"/>
            <a:ext cx="10972800" cy="569912"/>
          </a:xfrm>
        </p:spPr>
        <p:txBody>
          <a:bodyPr/>
          <a:lstStyle/>
          <a:p>
            <a:r>
              <a:rPr lang="ru-RU" altLang="ru-RU" b="1" smtClean="0"/>
              <a:t>Каспий. Дагестан. Дербент.</a:t>
            </a:r>
          </a:p>
        </p:txBody>
      </p:sp>
    </p:spTree>
    <p:extLst>
      <p:ext uri="{BB962C8B-B14F-4D97-AF65-F5344CB8AC3E}">
        <p14:creationId xmlns:p14="http://schemas.microsoft.com/office/powerpoint/2010/main" val="1326883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Международные программы ЮНЕСКО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/>
          <a:stretch/>
        </p:blipFill>
        <p:spPr bwMode="auto">
          <a:xfrm>
            <a:off x="1603401" y="798493"/>
            <a:ext cx="9059241" cy="60595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579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588"/>
            <a:ext cx="6932084" cy="335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69000" y="1592"/>
            <a:ext cx="6121400" cy="34512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1" y="3352800"/>
            <a:ext cx="7882467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9286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43936" y="1341446"/>
            <a:ext cx="11904133" cy="4784725"/>
          </a:xfrm>
        </p:spPr>
        <p:txBody>
          <a:bodyPr/>
          <a:lstStyle/>
          <a:p>
            <a:pPr marL="0" indent="0">
              <a:spcBef>
                <a:spcPct val="0"/>
              </a:spcBef>
              <a:buClrTx/>
              <a:buSzTx/>
              <a:buFont typeface="Symbol" pitchFamily="18" charset="2"/>
              <a:buNone/>
              <a:defRPr/>
            </a:pPr>
            <a:endParaRPr lang="ru-RU" altLang="ru-RU" sz="1400" dirty="0" smtClean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800" b="1" dirty="0" smtClean="0">
                <a:solidFill>
                  <a:srgbClr val="073E87"/>
                </a:solidFill>
              </a:rPr>
              <a:t>     1990 год Экспедиция Центра морских исследований Института культуры. Руководители И. </a:t>
            </a:r>
            <a:r>
              <a:rPr lang="ru-RU" sz="2800" b="1" dirty="0" err="1" smtClean="0">
                <a:solidFill>
                  <a:srgbClr val="073E87"/>
                </a:solidFill>
              </a:rPr>
              <a:t>Диваков</a:t>
            </a:r>
            <a:r>
              <a:rPr lang="ru-RU" sz="2800" b="1" dirty="0" smtClean="0">
                <a:solidFill>
                  <a:srgbClr val="073E87"/>
                </a:solidFill>
              </a:rPr>
              <a:t> и А. Окороков. </a:t>
            </a:r>
          </a:p>
          <a:p>
            <a:pPr marL="0" indent="0">
              <a:buClr>
                <a:srgbClr val="31B6FD"/>
              </a:buClr>
              <a:buFont typeface="Symbol" pitchFamily="18" charset="2"/>
              <a:buNone/>
              <a:defRPr/>
            </a:pPr>
            <a:endParaRPr lang="ru-RU" sz="2800" b="1" dirty="0" smtClean="0">
              <a:solidFill>
                <a:srgbClr val="073E87"/>
              </a:solidFill>
            </a:endParaRPr>
          </a:p>
          <a:p>
            <a:pPr marL="0" indent="0">
              <a:buClr>
                <a:srgbClr val="31B6FD"/>
              </a:buClr>
              <a:buFont typeface="Symbol" pitchFamily="18" charset="2"/>
              <a:buNone/>
              <a:defRPr/>
            </a:pPr>
            <a:r>
              <a:rPr lang="ru-RU" sz="2800" b="1" dirty="0" smtClean="0">
                <a:solidFill>
                  <a:srgbClr val="073E87"/>
                </a:solidFill>
              </a:rPr>
              <a:t>     В пляжной </a:t>
            </a:r>
            <a:r>
              <a:rPr lang="ru-RU" sz="2800" b="1" dirty="0" smtClean="0"/>
              <a:t>зоне</a:t>
            </a:r>
            <a:r>
              <a:rPr lang="ru-RU" sz="2800" b="1" dirty="0" smtClean="0">
                <a:solidFill>
                  <a:srgbClr val="073E87"/>
                </a:solidFill>
              </a:rPr>
              <a:t> замытое судно, предположительно Петровского времени, с запасами военных припасов и строительных материалов. Полагают, что имело отношение к экспедиции князя А</a:t>
            </a:r>
            <a:r>
              <a:rPr lang="ru-RU" sz="2800" b="1" dirty="0">
                <a:solidFill>
                  <a:srgbClr val="073E87"/>
                </a:solidFill>
              </a:rPr>
              <a:t>. </a:t>
            </a:r>
            <a:r>
              <a:rPr lang="ru-RU" sz="2800" b="1" dirty="0" smtClean="0">
                <a:solidFill>
                  <a:srgbClr val="073E87"/>
                </a:solidFill>
              </a:rPr>
              <a:t>Берковича-Черкасского на </a:t>
            </a:r>
            <a:r>
              <a:rPr lang="ru-RU" sz="2800" b="1" dirty="0">
                <a:solidFill>
                  <a:srgbClr val="073E87"/>
                </a:solidFill>
              </a:rPr>
              <a:t>Каспии .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53251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b="1" smtClean="0"/>
              <a:t>Каспий. Остров Кулалы.</a:t>
            </a:r>
          </a:p>
        </p:txBody>
      </p:sp>
    </p:spTree>
    <p:extLst>
      <p:ext uri="{BB962C8B-B14F-4D97-AF65-F5344CB8AC3E}">
        <p14:creationId xmlns:p14="http://schemas.microsoft.com/office/powerpoint/2010/main" val="341602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dirty="0" smtClean="0"/>
          </a:p>
        </p:txBody>
      </p:sp>
      <p:sp>
        <p:nvSpPr>
          <p:cNvPr id="54275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5427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161942"/>
            <a:ext cx="4138084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917" y="2420938"/>
            <a:ext cx="7205133" cy="399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88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Работы в 80-е годы в районе Баку</a:t>
            </a:r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25" y="1043188"/>
            <a:ext cx="9920099" cy="5576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906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endParaRPr lang="ru-RU" sz="2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4296" y="4108361"/>
            <a:ext cx="4579513" cy="2653046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b="1" dirty="0" smtClean="0">
                <a:solidFill>
                  <a:srgbClr val="FF0000"/>
                </a:solidFill>
              </a:rPr>
              <a:t>Из пяти стран региона, только </a:t>
            </a:r>
            <a:r>
              <a:rPr lang="ru-RU" b="1" dirty="0">
                <a:solidFill>
                  <a:srgbClr val="FF0000"/>
                </a:solidFill>
              </a:rPr>
              <a:t>И</a:t>
            </a:r>
            <a:r>
              <a:rPr lang="ru-RU" b="1" dirty="0" smtClean="0">
                <a:solidFill>
                  <a:srgbClr val="FF0000"/>
                </a:solidFill>
              </a:rPr>
              <a:t>ран </a:t>
            </a:r>
            <a:r>
              <a:rPr lang="ru-RU" b="1" dirty="0" smtClean="0">
                <a:solidFill>
                  <a:srgbClr val="FF0000"/>
                </a:solidFill>
              </a:rPr>
              <a:t>ратифицировал конвенцию ЮНЕСКО 2001 года.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03" y="790410"/>
            <a:ext cx="6089620" cy="4567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61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21-23 мая 2019 г. Алматы</a:t>
            </a:r>
            <a:b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Региональный офис ЮНЕСКО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403" y="1107583"/>
            <a:ext cx="10011527" cy="5627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97" y="721216"/>
            <a:ext cx="1409968" cy="1409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633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1829" y="927279"/>
            <a:ext cx="11784169" cy="578261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b="1" dirty="0" smtClean="0"/>
              <a:t>          Считается</a:t>
            </a:r>
            <a:r>
              <a:rPr lang="ru-RU" b="1" dirty="0"/>
              <a:t>, что на Каспии и его прибрежной зоне более 80 затонувших и </a:t>
            </a:r>
            <a:r>
              <a:rPr lang="ru-RU" b="1" dirty="0" smtClean="0"/>
              <a:t>заброшенных кораблей </a:t>
            </a:r>
            <a:r>
              <a:rPr lang="ru-RU" b="1" dirty="0"/>
              <a:t>и металлических конструкций. Тем не менее, Каспийское море и </a:t>
            </a:r>
            <a:r>
              <a:rPr lang="ru-RU" b="1" dirty="0" smtClean="0"/>
              <a:t>подводная археология </a:t>
            </a:r>
            <a:r>
              <a:rPr lang="ru-RU" b="1" dirty="0"/>
              <a:t>в регионе остается недооценённой и существует мало информации о ПКН региона</a:t>
            </a:r>
            <a:r>
              <a:rPr lang="ru-RU" b="1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ru-RU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/>
              <a:t>          Археологический </a:t>
            </a:r>
            <a:r>
              <a:rPr lang="ru-RU" b="1" dirty="0"/>
              <a:t>артефакты, найденные в водах Каспия - яркий пример </a:t>
            </a:r>
            <a:r>
              <a:rPr lang="ru-RU" b="1" dirty="0" smtClean="0"/>
              <a:t>человеческой истории</a:t>
            </a:r>
            <a:r>
              <a:rPr lang="ru-RU" b="1" dirty="0"/>
              <a:t>, которые обладают огромным потенциалом для туризма и экономического развития</a:t>
            </a:r>
            <a:r>
              <a:rPr lang="ru-RU" b="1" dirty="0" smtClean="0"/>
              <a:t>.</a:t>
            </a:r>
          </a:p>
          <a:p>
            <a:pPr marL="0" indent="0">
              <a:lnSpc>
                <a:spcPct val="120000"/>
              </a:lnSpc>
              <a:buNone/>
            </a:pPr>
            <a:endParaRPr lang="ru-RU" b="1" dirty="0"/>
          </a:p>
          <a:p>
            <a:pPr marL="0" indent="0">
              <a:lnSpc>
                <a:spcPct val="120000"/>
              </a:lnSpc>
              <a:buNone/>
            </a:pPr>
            <a:r>
              <a:rPr lang="ru-RU" b="1" dirty="0" smtClean="0"/>
              <a:t>          Это </a:t>
            </a:r>
            <a:r>
              <a:rPr lang="ru-RU" b="1" dirty="0"/>
              <a:t>требует срочно повысить осведомленность о важности сохранения ПКН, а также </a:t>
            </a:r>
            <a:r>
              <a:rPr lang="ru-RU" b="1" dirty="0" smtClean="0"/>
              <a:t>способствовать </a:t>
            </a:r>
            <a:r>
              <a:rPr lang="ru-RU" b="1" dirty="0"/>
              <a:t>пониманию и ратификации Конвенции ЮНЕСКО 2001 г. об охране ПКН, </a:t>
            </a:r>
            <a:r>
              <a:rPr lang="ru-RU" b="1" dirty="0" smtClean="0"/>
              <a:t>как эффективный </a:t>
            </a:r>
            <a:r>
              <a:rPr lang="ru-RU" b="1" dirty="0"/>
              <a:t>инструмент защиты этого ценного наследия.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0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476531"/>
            <a:ext cx="10797073" cy="21894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Цели встречи:</a:t>
            </a:r>
            <a:b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861" y="953041"/>
            <a:ext cx="10779617" cy="5743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b="1" dirty="0" smtClean="0"/>
              <a:t>	- </a:t>
            </a:r>
            <a:r>
              <a:rPr lang="ru-RU" sz="3200" b="1" dirty="0"/>
              <a:t>повышение осведомленности и заинтересованности компетентных органов стран </a:t>
            </a:r>
            <a:r>
              <a:rPr lang="ru-RU" sz="3200" b="1" dirty="0" smtClean="0"/>
              <a:t>региона в </a:t>
            </a:r>
            <a:r>
              <a:rPr lang="ru-RU" sz="3200" b="1" dirty="0"/>
              <a:t>потенциале и значении Конвенции ЮНЕСКО, 2001 г. об охране ПКН</a:t>
            </a:r>
            <a:r>
              <a:rPr lang="ru-RU" sz="3200" b="1" dirty="0" smtClean="0"/>
              <a:t>;</a:t>
            </a:r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r>
              <a:rPr lang="ru-RU" sz="3200" b="1" dirty="0" smtClean="0"/>
              <a:t>	- </a:t>
            </a:r>
            <a:r>
              <a:rPr lang="ru-RU" sz="3200" b="1" dirty="0"/>
              <a:t>повышение осведомленности политиков о необходимости охраны подводного мира </a:t>
            </a:r>
            <a:r>
              <a:rPr lang="ru-RU" sz="3200" b="1" dirty="0" smtClean="0"/>
              <a:t>и культурного </a:t>
            </a:r>
            <a:r>
              <a:rPr lang="ru-RU" sz="3200" b="1" dirty="0"/>
              <a:t>наследия</a:t>
            </a:r>
            <a:r>
              <a:rPr lang="ru-RU" sz="3200" b="1" dirty="0" smtClean="0"/>
              <a:t>;</a:t>
            </a:r>
          </a:p>
          <a:p>
            <a:pPr marL="0" indent="0">
              <a:buNone/>
            </a:pPr>
            <a:endParaRPr lang="ru-RU" sz="3200" b="1" dirty="0"/>
          </a:p>
          <a:p>
            <a:pPr marL="0" indent="0">
              <a:buNone/>
            </a:pPr>
            <a:r>
              <a:rPr lang="ru-RU" sz="3200" b="1" dirty="0" smtClean="0"/>
              <a:t>	- </a:t>
            </a:r>
            <a:r>
              <a:rPr lang="ru-RU" sz="3200" b="1" dirty="0"/>
              <a:t>побуждение политиков к ратификации и </a:t>
            </a:r>
            <a:r>
              <a:rPr lang="ru-RU" sz="3200" b="1" dirty="0" smtClean="0"/>
              <a:t>надлежащему </a:t>
            </a:r>
            <a:r>
              <a:rPr lang="ru-RU" sz="3200" b="1" dirty="0"/>
              <a:t>применению Конвенции </a:t>
            </a:r>
            <a:r>
              <a:rPr lang="ru-RU" sz="3200" b="1" dirty="0" smtClean="0"/>
              <a:t>ЮНЕСКО 2001 </a:t>
            </a:r>
            <a:r>
              <a:rPr lang="ru-RU" sz="3200" b="1" dirty="0"/>
              <a:t>года</a:t>
            </a:r>
            <a:r>
              <a:rPr lang="ru-RU" sz="3200" b="1" dirty="0" smtClean="0"/>
              <a:t>;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119751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476531"/>
            <a:ext cx="10797073" cy="21894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Цели встречи:</a:t>
            </a:r>
            <a:b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67437"/>
            <a:ext cx="10958848" cy="43095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	</a:t>
            </a:r>
            <a:r>
              <a:rPr lang="ru-RU" b="1" dirty="0" smtClean="0"/>
              <a:t>- проведение </a:t>
            </a:r>
            <a:r>
              <a:rPr lang="ru-RU" b="1" dirty="0"/>
              <a:t>инвентаризации объектов ПКН в </a:t>
            </a:r>
            <a:r>
              <a:rPr lang="ru-RU" b="1" dirty="0" smtClean="0"/>
              <a:t>регионе,  определение </a:t>
            </a:r>
            <a:r>
              <a:rPr lang="ru-RU" b="1" dirty="0"/>
              <a:t>проблемы</a:t>
            </a:r>
            <a:r>
              <a:rPr lang="ru-RU" b="1" dirty="0" smtClean="0"/>
              <a:t>, потребностей </a:t>
            </a:r>
            <a:r>
              <a:rPr lang="ru-RU" b="1" dirty="0"/>
              <a:t>и потенциала, а также развитие сотрудничества по защите ПКН и </a:t>
            </a:r>
            <a:r>
              <a:rPr lang="ru-RU" b="1" dirty="0" smtClean="0"/>
              <a:t>созданию региональной сети по охране ПКН всеми заинтересованные сторонами;</a:t>
            </a:r>
          </a:p>
          <a:p>
            <a:pPr>
              <a:buFontTx/>
              <a:buChar char="-"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	- </a:t>
            </a:r>
            <a:r>
              <a:rPr lang="ru-RU" b="1" dirty="0"/>
              <a:t>принятие рекомендаций и плана действий в исследованиях, идентификации и защите </a:t>
            </a:r>
            <a:r>
              <a:rPr lang="ru-RU" b="1" dirty="0" smtClean="0"/>
              <a:t>ПКН для устойчивого развития в регионе.</a:t>
            </a:r>
          </a:p>
        </p:txBody>
      </p:sp>
    </p:spTree>
    <p:extLst>
      <p:ext uri="{BB962C8B-B14F-4D97-AF65-F5344CB8AC3E}">
        <p14:creationId xmlns:p14="http://schemas.microsoft.com/office/powerpoint/2010/main" val="189549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476531"/>
            <a:ext cx="10797073" cy="218941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Участники:</a:t>
            </a:r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/>
            </a:r>
            <a:b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</a:b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53037"/>
            <a:ext cx="10515600" cy="5223926"/>
          </a:xfrm>
        </p:spPr>
        <p:txBody>
          <a:bodyPr>
            <a:norm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ru-RU" b="1" dirty="0" smtClean="0">
                <a:latin typeface="Arial Black" panose="020B0A04020102020204" pitchFamily="34" charset="0"/>
              </a:rPr>
              <a:t>В </a:t>
            </a:r>
            <a:r>
              <a:rPr lang="ru-RU" b="1" dirty="0">
                <a:latin typeface="Arial Black" panose="020B0A04020102020204" pitchFamily="34" charset="0"/>
              </a:rPr>
              <a:t>работе совещания приняли участие 45 человек, - национальные </a:t>
            </a:r>
            <a:r>
              <a:rPr lang="ru-RU" b="1" dirty="0" smtClean="0">
                <a:latin typeface="Arial Black" panose="020B0A04020102020204" pitchFamily="34" charset="0"/>
              </a:rPr>
              <a:t>эксперты по археологии,  </a:t>
            </a:r>
            <a:r>
              <a:rPr lang="ru-RU" b="1" dirty="0">
                <a:latin typeface="Arial Black" panose="020B0A04020102020204" pitchFamily="34" charset="0"/>
              </a:rPr>
              <a:t>специалисты в области культурного наследия</a:t>
            </a:r>
            <a:r>
              <a:rPr lang="ru-RU" b="1" dirty="0" smtClean="0">
                <a:latin typeface="Arial Black" panose="020B0A04020102020204" pitchFamily="34" charset="0"/>
              </a:rPr>
              <a:t>, международные </a:t>
            </a:r>
            <a:r>
              <a:rPr lang="ru-RU" b="1" dirty="0">
                <a:latin typeface="Arial Black" panose="020B0A04020102020204" pitchFamily="34" charset="0"/>
              </a:rPr>
              <a:t>эксперты, представители Министерств культуры и представители </a:t>
            </a:r>
            <a:r>
              <a:rPr lang="ru-RU" b="1" dirty="0" smtClean="0">
                <a:latin typeface="Arial Black" panose="020B0A04020102020204" pitchFamily="34" charset="0"/>
              </a:rPr>
              <a:t>штаб-квартиры </a:t>
            </a:r>
            <a:r>
              <a:rPr lang="ru-RU" b="1" dirty="0">
                <a:latin typeface="Arial Black" panose="020B0A04020102020204" pitchFamily="34" charset="0"/>
              </a:rPr>
              <a:t>ЮНЕСКО (Париж, Франция).</a:t>
            </a:r>
          </a:p>
        </p:txBody>
      </p:sp>
    </p:spTree>
    <p:extLst>
      <p:ext uri="{BB962C8B-B14F-4D97-AF65-F5344CB8AC3E}">
        <p14:creationId xmlns:p14="http://schemas.microsoft.com/office/powerpoint/2010/main" val="1375832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ПОДВОДНОЕ КУЛЬТУРНОЕ НАСЛЕДИЕ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73" y="785613"/>
            <a:ext cx="8783391" cy="585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1380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24 doğa genclik odulu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4549" y="133818"/>
            <a:ext cx="11552663" cy="6623825"/>
          </a:xfrm>
          <a:noFill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991" y="1481159"/>
            <a:ext cx="9096020" cy="389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39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ПОДВОДНОЕ КУЛЬТУРНОЕ НАСЛЕДИЕ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101" y="782391"/>
            <a:ext cx="8937939" cy="5988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040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ПОДВОДНОЕ КУЛЬТУРНОЕ НАСЛЕДИЕ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228" y="875764"/>
            <a:ext cx="7448825" cy="57954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223" y="1223492"/>
            <a:ext cx="3720815" cy="544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184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ПОДВОДНОЕ КУЛЬТУРНОЕ НАСЛЕДИЕ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89573"/>
            <a:ext cx="3569816" cy="3537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8083" y="3822447"/>
            <a:ext cx="4735132" cy="3035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346" y="2767035"/>
            <a:ext cx="3801191" cy="3801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25" y="746014"/>
            <a:ext cx="4288911" cy="306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439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latin typeface="Arial Black" panose="020B0A04020102020204" pitchFamily="34" charset="0"/>
              </a:rPr>
              <a:t>Конвенция о правовом статусе Каспийского моря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108763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195" y="1190934"/>
            <a:ext cx="8559108" cy="566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65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Прикаспий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5" y="803683"/>
            <a:ext cx="6071672" cy="60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840" y="1671173"/>
            <a:ext cx="65246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4755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746" y="159853"/>
            <a:ext cx="10797073" cy="717226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Каспийские круизы</a:t>
            </a:r>
            <a:endParaRPr lang="ru-RU" sz="36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0304" y="850006"/>
            <a:ext cx="11745533" cy="53269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FF0000"/>
                </a:solidFill>
              </a:rPr>
              <a:t>наследие </a:t>
            </a:r>
            <a:r>
              <a:rPr lang="ru-RU" b="1" dirty="0">
                <a:solidFill>
                  <a:srgbClr val="FF0000"/>
                </a:solidFill>
              </a:rPr>
              <a:t>Каспия как новый экономический </a:t>
            </a:r>
            <a:r>
              <a:rPr lang="ru-RU" b="1" dirty="0" smtClean="0">
                <a:solidFill>
                  <a:srgbClr val="FF0000"/>
                </a:solidFill>
              </a:rPr>
              <a:t>фактор</a:t>
            </a:r>
            <a:endParaRPr lang="ru-RU" b="1" dirty="0" smtClean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«</a:t>
            </a:r>
            <a:r>
              <a:rPr lang="ru-RU" dirty="0"/>
              <a:t>Сокровища Востока» (11 дней/10 ночей), с остановками: Баку (Азербайджан) – </a:t>
            </a:r>
            <a:r>
              <a:rPr lang="ru-RU" dirty="0" err="1"/>
              <a:t>Бэндер-Энзали</a:t>
            </a:r>
            <a:r>
              <a:rPr lang="ru-RU" dirty="0"/>
              <a:t> (Иран) – </a:t>
            </a:r>
            <a:r>
              <a:rPr lang="ru-RU" dirty="0" err="1"/>
              <a:t>Ноушехр</a:t>
            </a:r>
            <a:r>
              <a:rPr lang="ru-RU" dirty="0"/>
              <a:t> (Иран) – Туркменбаши (Туркменистан) – Актау (Казахстан) – Астрахань – Махачкала /Дербент – Баку.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5048" y="128789"/>
            <a:ext cx="1098165" cy="1094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9097" y="3241652"/>
            <a:ext cx="6007767" cy="3375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381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Начальная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1925</TotalTime>
  <Words>709</Words>
  <Application>Microsoft Office PowerPoint</Application>
  <PresentationFormat>Произвольный</PresentationFormat>
  <Paragraphs>77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30</vt:i4>
      </vt:variant>
    </vt:vector>
  </HeadingPairs>
  <TitlesOfParts>
    <vt:vector size="33" baseType="lpstr">
      <vt:lpstr>Тема Office</vt:lpstr>
      <vt:lpstr>Волна</vt:lpstr>
      <vt:lpstr>1_Тема Office</vt:lpstr>
      <vt:lpstr>Международная научно-практическая конференция МОРСКИЕ ИССЛЕДОВАНИЯ И ОБРАЗОВАНИЕ MARESEDU – 2019</vt:lpstr>
      <vt:lpstr>Международные программы ЮНЕСКО</vt:lpstr>
      <vt:lpstr>ПОДВОДНОЕ КУЛЬТУРНОЕ НАСЛЕДИЕ</vt:lpstr>
      <vt:lpstr>ПОДВОДНОЕ КУЛЬТУРНОЕ НАСЛЕДИЕ</vt:lpstr>
      <vt:lpstr>ПОДВОДНОЕ КУЛЬТУРНОЕ НАСЛЕДИЕ</vt:lpstr>
      <vt:lpstr>ПОДВОДНОЕ КУЛЬТУРНОЕ НАСЛЕДИЕ</vt:lpstr>
      <vt:lpstr>Конвенция о правовом статусе Каспийского моря</vt:lpstr>
      <vt:lpstr>Прикаспий</vt:lpstr>
      <vt:lpstr>Каспийские круизы</vt:lpstr>
      <vt:lpstr>Каспийские круизы</vt:lpstr>
      <vt:lpstr>Презентация PowerPoint</vt:lpstr>
      <vt:lpstr>Презентация PowerPoint</vt:lpstr>
      <vt:lpstr>Каспий. Азербайджан.</vt:lpstr>
      <vt:lpstr>Презентация PowerPoint</vt:lpstr>
      <vt:lpstr>Каспий. Азербайджан.</vt:lpstr>
      <vt:lpstr>Презентация PowerPoint</vt:lpstr>
      <vt:lpstr>Презентация PowerPoint</vt:lpstr>
      <vt:lpstr>Презентация PowerPoint</vt:lpstr>
      <vt:lpstr>Каспий. Дагестан. Дербент.</vt:lpstr>
      <vt:lpstr>Презентация PowerPoint</vt:lpstr>
      <vt:lpstr>Каспий. Остров Кулалы.</vt:lpstr>
      <vt:lpstr>Презентация PowerPoint</vt:lpstr>
      <vt:lpstr>Работы в 80-е годы в районе Баку</vt:lpstr>
      <vt:lpstr>Презентация PowerPoint</vt:lpstr>
      <vt:lpstr>21-23 мая 2019 г. Алматы Региональный офис ЮНЕСКО</vt:lpstr>
      <vt:lpstr>Презентация PowerPoint</vt:lpstr>
      <vt:lpstr>Цели встречи: </vt:lpstr>
      <vt:lpstr>Цели встречи: </vt:lpstr>
      <vt:lpstr>Участники: </vt:lpstr>
      <vt:lpstr>Презентация PowerPoint</vt:lpstr>
    </vt:vector>
  </TitlesOfParts>
  <Company>ЦМИ МГУ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Международная юбилейная конференция МОРСКАЯ БИОЛОГИЯ, ГЕОЛОГИЯ И ОКЕАНОЛОГИЯ – МЕЖДИСЦИПЛИНАРНЫЕ ИССЛЕДОВАНИЯ НА МОРСКИХ СТАЦИОНАРАХ 19-20 НОЯБРЯ 2018</dc:title>
  <dc:creator>Виктория Мельникова</dc:creator>
  <cp:lastModifiedBy>user</cp:lastModifiedBy>
  <cp:revision>102</cp:revision>
  <dcterms:created xsi:type="dcterms:W3CDTF">2018-11-06T06:56:33Z</dcterms:created>
  <dcterms:modified xsi:type="dcterms:W3CDTF">2019-11-27T00:18:05Z</dcterms:modified>
</cp:coreProperties>
</file>